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66" r:id="rId4"/>
    <p:sldId id="286" r:id="rId5"/>
    <p:sldId id="271" r:id="rId6"/>
    <p:sldId id="287" r:id="rId7"/>
    <p:sldId id="260" r:id="rId8"/>
    <p:sldId id="262" r:id="rId9"/>
    <p:sldId id="264" r:id="rId10"/>
    <p:sldId id="265" r:id="rId11"/>
    <p:sldId id="270" r:id="rId12"/>
    <p:sldId id="274"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6/29/2018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6/29/2018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6/29/2018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6/29/2018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JP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w Cen MT" panose="020B0602020104020603" pitchFamily="34" charset="0"/>
              </a:rPr>
              <a:t>THE GHANA GAME CHAMPIONSHIP</a:t>
            </a:r>
            <a:endParaRPr lang="en-US" b="1" dirty="0">
              <a:latin typeface="Tw Cen MT" panose="020B06020201040206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662" y="1537484"/>
            <a:ext cx="2628838" cy="41957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500" y="1537484"/>
            <a:ext cx="2618563" cy="41957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063" y="1537484"/>
            <a:ext cx="2688115" cy="41957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8178" y="1537484"/>
            <a:ext cx="2723336" cy="4195761"/>
          </a:xfrm>
          <a:prstGeom prst="rect">
            <a:avLst/>
          </a:prstGeom>
        </p:spPr>
      </p:pic>
    </p:spTree>
    <p:extLst>
      <p:ext uri="{BB962C8B-B14F-4D97-AF65-F5344CB8AC3E}">
        <p14:creationId xmlns:p14="http://schemas.microsoft.com/office/powerpoint/2010/main" val="34534974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244699"/>
            <a:ext cx="3401064" cy="749947"/>
          </a:xfrm>
        </p:spPr>
        <p:txBody>
          <a:bodyPr/>
          <a:lstStyle/>
          <a:p>
            <a:pPr algn="ctr"/>
            <a:r>
              <a:rPr lang="en-US" b="1" dirty="0" smtClean="0">
                <a:latin typeface="Tw Cen MT" panose="020B0602020104020603" pitchFamily="34" charset="0"/>
              </a:rPr>
              <a:t>AWARENESS CREATION</a:t>
            </a:r>
            <a:endParaRPr lang="en-US" b="1" dirty="0">
              <a:latin typeface="Tw Cen MT" panose="020B0602020104020603"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5711" y="793215"/>
            <a:ext cx="4260424" cy="6064786"/>
          </a:xfrm>
        </p:spPr>
      </p:pic>
      <p:sp>
        <p:nvSpPr>
          <p:cNvPr id="4" name="Text Placeholder 3"/>
          <p:cNvSpPr>
            <a:spLocks noGrp="1"/>
          </p:cNvSpPr>
          <p:nvPr>
            <p:ph type="body" sz="half" idx="2"/>
          </p:nvPr>
        </p:nvSpPr>
        <p:spPr>
          <a:xfrm>
            <a:off x="402465" y="994646"/>
            <a:ext cx="6593245" cy="5863354"/>
          </a:xfrm>
        </p:spPr>
        <p:txBody>
          <a:bodyPr>
            <a:normAutofit/>
          </a:bodyPr>
          <a:lstStyle/>
          <a:p>
            <a:pPr algn="just"/>
            <a:r>
              <a:rPr lang="en-US" sz="2000" dirty="0" smtClean="0">
                <a:latin typeface="+mn-lt"/>
              </a:rPr>
              <a:t> </a:t>
            </a:r>
          </a:p>
          <a:p>
            <a:pPr marL="285750" indent="-285750" algn="just">
              <a:buFont typeface="Wingdings" panose="05000000000000000000" pitchFamily="2" charset="2"/>
              <a:buChar char="Ø"/>
            </a:pPr>
            <a:r>
              <a:rPr lang="en-US" sz="2000" dirty="0" smtClean="0">
                <a:latin typeface="+mn-lt"/>
              </a:rPr>
              <a:t>Production of promotional advertisements on televisions, jingles for radio.</a:t>
            </a:r>
          </a:p>
          <a:p>
            <a:pPr marL="285750" indent="-285750" algn="just">
              <a:buFont typeface="Wingdings" panose="05000000000000000000" pitchFamily="2" charset="2"/>
              <a:buChar char="Ø"/>
            </a:pPr>
            <a:r>
              <a:rPr lang="en-US" sz="2000" dirty="0" smtClean="0">
                <a:latin typeface="+mn-lt"/>
              </a:rPr>
              <a:t>Employing the services of the Information Services Department van would also help in creating awareness.</a:t>
            </a:r>
          </a:p>
          <a:p>
            <a:pPr marL="285750" indent="-285750" algn="just">
              <a:buFont typeface="Wingdings" panose="05000000000000000000" pitchFamily="2" charset="2"/>
              <a:buChar char="Ø"/>
            </a:pPr>
            <a:r>
              <a:rPr lang="en-US" sz="2000" dirty="0" smtClean="0">
                <a:solidFill>
                  <a:prstClr val="white"/>
                </a:solidFill>
              </a:rPr>
              <a:t>Influencers </a:t>
            </a:r>
            <a:r>
              <a:rPr lang="en-US" sz="2000" dirty="0">
                <a:solidFill>
                  <a:prstClr val="white"/>
                </a:solidFill>
              </a:rPr>
              <a:t>in the communities (town criers, Assemblymen and </a:t>
            </a:r>
            <a:r>
              <a:rPr lang="en-US" sz="2000" dirty="0" smtClean="0">
                <a:solidFill>
                  <a:prstClr val="white"/>
                </a:solidFill>
              </a:rPr>
              <a:t>Chiefs) would </a:t>
            </a:r>
            <a:r>
              <a:rPr lang="en-US" sz="2000" dirty="0">
                <a:solidFill>
                  <a:prstClr val="white"/>
                </a:solidFill>
              </a:rPr>
              <a:t>be a key tool for promoting the championship in the </a:t>
            </a:r>
            <a:r>
              <a:rPr lang="en-US" sz="2000" dirty="0" smtClean="0">
                <a:solidFill>
                  <a:prstClr val="white"/>
                </a:solidFill>
              </a:rPr>
              <a:t>communities</a:t>
            </a:r>
            <a:r>
              <a:rPr lang="en-US" sz="2000" dirty="0" smtClean="0">
                <a:latin typeface="+mn-lt"/>
              </a:rPr>
              <a:t>.</a:t>
            </a:r>
          </a:p>
          <a:p>
            <a:pPr marL="285750" indent="-285750" algn="just">
              <a:buFont typeface="Wingdings" panose="05000000000000000000" pitchFamily="2" charset="2"/>
              <a:buChar char="Ø"/>
            </a:pPr>
            <a:r>
              <a:rPr lang="en-US" sz="2000" dirty="0">
                <a:latin typeface="+mn-lt"/>
              </a:rPr>
              <a:t>U</a:t>
            </a:r>
            <a:r>
              <a:rPr lang="en-US" sz="2000" dirty="0" smtClean="0">
                <a:latin typeface="+mn-lt"/>
              </a:rPr>
              <a:t>sing tag lines and hash tags before and during the </a:t>
            </a:r>
            <a:r>
              <a:rPr lang="en-US" sz="2000" dirty="0" err="1" smtClean="0">
                <a:latin typeface="+mn-lt"/>
              </a:rPr>
              <a:t>programme</a:t>
            </a:r>
            <a:r>
              <a:rPr lang="en-US" sz="2000" dirty="0">
                <a:latin typeface="+mn-lt"/>
              </a:rPr>
              <a:t> </a:t>
            </a:r>
            <a:r>
              <a:rPr lang="en-US" sz="2000" dirty="0" smtClean="0">
                <a:latin typeface="+mn-lt"/>
              </a:rPr>
              <a:t>on social media would also inform the general public and promote our brand.</a:t>
            </a:r>
          </a:p>
          <a:p>
            <a:pPr algn="just"/>
            <a:endParaRPr lang="en-US" sz="2000" dirty="0">
              <a:latin typeface="+mn-lt"/>
            </a:endParaRPr>
          </a:p>
        </p:txBody>
      </p:sp>
    </p:spTree>
    <p:extLst>
      <p:ext uri="{BB962C8B-B14F-4D97-AF65-F5344CB8AC3E}">
        <p14:creationId xmlns:p14="http://schemas.microsoft.com/office/powerpoint/2010/main" val="3512111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04553"/>
            <a:ext cx="3401064" cy="416623"/>
          </a:xfrm>
        </p:spPr>
        <p:txBody>
          <a:bodyPr/>
          <a:lstStyle/>
          <a:p>
            <a:r>
              <a:rPr lang="en-US" dirty="0" smtClean="0"/>
              <a:t>SPONSORS</a:t>
            </a:r>
            <a:endParaRPr lang="en-US" dirty="0"/>
          </a:p>
        </p:txBody>
      </p:sp>
      <p:pic>
        <p:nvPicPr>
          <p:cNvPr id="5" name="Content Placeholder 4"/>
          <p:cNvPicPr>
            <a:picLocks noGrp="1" noChangeAspect="1"/>
          </p:cNvPicPr>
          <p:nvPr>
            <p:ph idx="1"/>
          </p:nvPr>
        </p:nvPicPr>
        <p:blipFill>
          <a:blip r:embed="rId2"/>
          <a:stretch>
            <a:fillRect/>
          </a:stretch>
        </p:blipFill>
        <p:spPr>
          <a:xfrm>
            <a:off x="6436889" y="2737600"/>
            <a:ext cx="1741698" cy="1390871"/>
          </a:xfrm>
          <a:prstGeom prst="rect">
            <a:avLst/>
          </a:prstGeom>
        </p:spPr>
      </p:pic>
      <p:sp>
        <p:nvSpPr>
          <p:cNvPr id="4" name="Text Placeholder 3"/>
          <p:cNvSpPr>
            <a:spLocks noGrp="1"/>
          </p:cNvSpPr>
          <p:nvPr>
            <p:ph type="body" sz="half" idx="2"/>
          </p:nvPr>
        </p:nvSpPr>
        <p:spPr>
          <a:xfrm>
            <a:off x="631066" y="1421176"/>
            <a:ext cx="4172752" cy="5185687"/>
          </a:xfrm>
        </p:spPr>
        <p:txBody>
          <a:bodyPr>
            <a:normAutofit/>
          </a:bodyPr>
          <a:lstStyle/>
          <a:p>
            <a:pPr marL="285750" indent="-285750">
              <a:buFont typeface="Wingdings" panose="05000000000000000000" pitchFamily="2" charset="2"/>
              <a:buChar char="Ø"/>
            </a:pPr>
            <a:r>
              <a:rPr lang="en-US" sz="1600" dirty="0" smtClean="0">
                <a:latin typeface="+mn-lt"/>
              </a:rPr>
              <a:t>The Ghanaian game show would have sponsors and investors come on board to contribute their quota in making the show and maintaining or improving its standards.</a:t>
            </a:r>
          </a:p>
          <a:p>
            <a:pPr marL="285750" indent="-285750">
              <a:buFont typeface="Wingdings" panose="05000000000000000000" pitchFamily="2" charset="2"/>
              <a:buChar char="Ø"/>
            </a:pPr>
            <a:r>
              <a:rPr lang="en-US" sz="1600" dirty="0" smtClean="0">
                <a:latin typeface="+mn-lt"/>
              </a:rPr>
              <a:t>The proposed sponsors are MTN, </a:t>
            </a:r>
            <a:r>
              <a:rPr lang="en-US" sz="1600" dirty="0" err="1" smtClean="0">
                <a:latin typeface="+mn-lt"/>
              </a:rPr>
              <a:t>Stanbic</a:t>
            </a:r>
            <a:r>
              <a:rPr lang="en-US" sz="1600" dirty="0" smtClean="0">
                <a:latin typeface="+mn-lt"/>
              </a:rPr>
              <a:t> bank, Perk biscuit and Twellium Industrial Company Limited, producers of Verna Mineral water, Planet, Blow Group of Companies producers of </a:t>
            </a:r>
            <a:r>
              <a:rPr lang="en-US" sz="1600" dirty="0" err="1" smtClean="0">
                <a:latin typeface="+mn-lt"/>
              </a:rPr>
              <a:t>bel</a:t>
            </a:r>
            <a:r>
              <a:rPr lang="en-US" sz="1600" dirty="0" smtClean="0">
                <a:latin typeface="+mn-lt"/>
              </a:rPr>
              <a:t>-aqua and beverages, Fan Milk Ghana Limited, </a:t>
            </a:r>
            <a:r>
              <a:rPr lang="en-US" sz="1600" dirty="0" err="1" smtClean="0">
                <a:latin typeface="+mn-lt"/>
              </a:rPr>
              <a:t>Vitamilk</a:t>
            </a:r>
            <a:r>
              <a:rPr lang="en-US" sz="1600" dirty="0" smtClean="0">
                <a:latin typeface="+mn-lt"/>
              </a:rPr>
              <a:t>, </a:t>
            </a:r>
            <a:r>
              <a:rPr lang="en-US" sz="1600" dirty="0" err="1" smtClean="0">
                <a:latin typeface="+mn-lt"/>
              </a:rPr>
              <a:t>Promasidor</a:t>
            </a:r>
            <a:r>
              <a:rPr lang="en-US" sz="1600" dirty="0" smtClean="0">
                <a:latin typeface="+mn-lt"/>
              </a:rPr>
              <a:t>, </a:t>
            </a:r>
            <a:r>
              <a:rPr lang="en-US" sz="1600" dirty="0" err="1" smtClean="0">
                <a:latin typeface="+mn-lt"/>
              </a:rPr>
              <a:t>Yomi</a:t>
            </a:r>
            <a:r>
              <a:rPr lang="en-US" sz="1600" dirty="0" smtClean="0">
                <a:latin typeface="+mn-lt"/>
              </a:rPr>
              <a:t> yogurt, </a:t>
            </a:r>
            <a:r>
              <a:rPr lang="en-US" sz="1600" dirty="0" err="1" smtClean="0">
                <a:latin typeface="+mn-lt"/>
              </a:rPr>
              <a:t>Kasapreko</a:t>
            </a:r>
            <a:r>
              <a:rPr lang="en-US" sz="1600" dirty="0" smtClean="0">
                <a:latin typeface="+mn-lt"/>
              </a:rPr>
              <a:t> Ghana Limited, etc.</a:t>
            </a:r>
          </a:p>
          <a:p>
            <a:pPr marL="285750" indent="-285750">
              <a:buFont typeface="Wingdings" panose="05000000000000000000" pitchFamily="2" charset="2"/>
              <a:buChar char="Ø"/>
            </a:pPr>
            <a:r>
              <a:rPr lang="en-US" sz="1600" dirty="0" smtClean="0">
                <a:latin typeface="+mn-lt"/>
              </a:rPr>
              <a:t>The show is also open to individuals who are passionate about Ghanaian games as an aspect of the culture and who in the best place to invest into it. </a:t>
            </a:r>
          </a:p>
          <a:p>
            <a:pPr marL="285750" indent="-285750">
              <a:buFont typeface="Wingdings" panose="05000000000000000000" pitchFamily="2" charset="2"/>
              <a:buChar char="Ø"/>
            </a:pPr>
            <a:endParaRPr lang="en-US" sz="1600" dirty="0" smtClean="0">
              <a:latin typeface="+mn-lt"/>
            </a:endParaRPr>
          </a:p>
          <a:p>
            <a:pPr marL="285750" indent="-285750">
              <a:buFont typeface="Wingdings" panose="05000000000000000000" pitchFamily="2" charset="2"/>
              <a:buChar char="Ø"/>
            </a:pPr>
            <a:endParaRPr lang="en-US" dirty="0"/>
          </a:p>
        </p:txBody>
      </p:sp>
      <p:pic>
        <p:nvPicPr>
          <p:cNvPr id="8" name="Picture 7"/>
          <p:cNvPicPr>
            <a:picLocks noChangeAspect="1"/>
          </p:cNvPicPr>
          <p:nvPr/>
        </p:nvPicPr>
        <p:blipFill>
          <a:blip r:embed="rId3"/>
          <a:stretch>
            <a:fillRect/>
          </a:stretch>
        </p:blipFill>
        <p:spPr>
          <a:xfrm>
            <a:off x="4743376" y="1506213"/>
            <a:ext cx="1675339" cy="1246268"/>
          </a:xfrm>
          <a:prstGeom prst="rect">
            <a:avLst/>
          </a:prstGeom>
        </p:spPr>
      </p:pic>
      <p:pic>
        <p:nvPicPr>
          <p:cNvPr id="9" name="Picture 8"/>
          <p:cNvPicPr>
            <a:picLocks noChangeAspect="1"/>
          </p:cNvPicPr>
          <p:nvPr/>
        </p:nvPicPr>
        <p:blipFill>
          <a:blip r:embed="rId4"/>
          <a:stretch>
            <a:fillRect/>
          </a:stretch>
        </p:blipFill>
        <p:spPr>
          <a:xfrm>
            <a:off x="8154497" y="2752481"/>
            <a:ext cx="1777831" cy="1390871"/>
          </a:xfrm>
          <a:prstGeom prst="rect">
            <a:avLst/>
          </a:prstGeom>
        </p:spPr>
      </p:pic>
      <p:pic>
        <p:nvPicPr>
          <p:cNvPr id="10" name="Picture 9"/>
          <p:cNvPicPr>
            <a:picLocks noChangeAspect="1"/>
          </p:cNvPicPr>
          <p:nvPr/>
        </p:nvPicPr>
        <p:blipFill>
          <a:blip r:embed="rId5"/>
          <a:stretch>
            <a:fillRect/>
          </a:stretch>
        </p:blipFill>
        <p:spPr>
          <a:xfrm>
            <a:off x="4761550" y="2737600"/>
            <a:ext cx="1669209" cy="139087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2676" y="1506213"/>
            <a:ext cx="1675341" cy="124626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8017" y="1506213"/>
            <a:ext cx="1783961" cy="124626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20068" y="2752481"/>
            <a:ext cx="1796220" cy="1390871"/>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5650" y="1506213"/>
            <a:ext cx="1790091" cy="1231388"/>
          </a:xfrm>
          <a:prstGeom prst="rect">
            <a:avLst/>
          </a:prstGeom>
        </p:spPr>
      </p:pic>
      <p:pic>
        <p:nvPicPr>
          <p:cNvPr id="6" name="Picture 5"/>
          <p:cNvPicPr>
            <a:picLocks noChangeAspect="1"/>
          </p:cNvPicPr>
          <p:nvPr/>
        </p:nvPicPr>
        <p:blipFill>
          <a:blip r:embed="rId10"/>
          <a:stretch>
            <a:fillRect/>
          </a:stretch>
        </p:blipFill>
        <p:spPr>
          <a:xfrm>
            <a:off x="4737459" y="4128471"/>
            <a:ext cx="1699430" cy="1231387"/>
          </a:xfrm>
          <a:prstGeom prst="rect">
            <a:avLst/>
          </a:prstGeom>
        </p:spPr>
      </p:pic>
      <p:pic>
        <p:nvPicPr>
          <p:cNvPr id="13" name="Picture 12"/>
          <p:cNvPicPr>
            <a:picLocks noChangeAspect="1"/>
          </p:cNvPicPr>
          <p:nvPr/>
        </p:nvPicPr>
        <p:blipFill>
          <a:blip r:embed="rId11"/>
          <a:stretch>
            <a:fillRect/>
          </a:stretch>
        </p:blipFill>
        <p:spPr>
          <a:xfrm>
            <a:off x="6448934" y="4128471"/>
            <a:ext cx="1705563" cy="1261149"/>
          </a:xfrm>
          <a:prstGeom prst="rect">
            <a:avLst/>
          </a:prstGeom>
        </p:spPr>
      </p:pic>
    </p:spTree>
    <p:extLst>
      <p:ext uri="{BB962C8B-B14F-4D97-AF65-F5344CB8AC3E}">
        <p14:creationId xmlns:p14="http://schemas.microsoft.com/office/powerpoint/2010/main" val="356358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CONCLUSION</a:t>
            </a:r>
            <a:endParaRPr lang="en-US" b="1" dirty="0"/>
          </a:p>
        </p:txBody>
      </p:sp>
      <p:sp>
        <p:nvSpPr>
          <p:cNvPr id="3" name="Content Placeholder 2"/>
          <p:cNvSpPr>
            <a:spLocks noGrp="1"/>
          </p:cNvSpPr>
          <p:nvPr>
            <p:ph idx="1"/>
          </p:nvPr>
        </p:nvSpPr>
        <p:spPr/>
        <p:txBody>
          <a:bodyPr/>
          <a:lstStyle/>
          <a:p>
            <a:r>
              <a:rPr lang="en-US" dirty="0" smtClean="0"/>
              <a:t>The Ghana Game Championship will be successful if the above strategies are taken into consideration.</a:t>
            </a:r>
          </a:p>
          <a:p>
            <a:r>
              <a:rPr lang="en-US" dirty="0" smtClean="0"/>
              <a:t>When the objectives are achieved, Ghanaian games would have a positive light within and outside the Ghanaian communities.</a:t>
            </a:r>
          </a:p>
          <a:p>
            <a:endParaRPr lang="en-US" dirty="0"/>
          </a:p>
        </p:txBody>
      </p:sp>
    </p:spTree>
    <p:extLst>
      <p:ext uri="{BB962C8B-B14F-4D97-AF65-F5344CB8AC3E}">
        <p14:creationId xmlns:p14="http://schemas.microsoft.com/office/powerpoint/2010/main" val="2008856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681" y="533400"/>
            <a:ext cx="8825659" cy="1981200"/>
          </a:xfrm>
        </p:spPr>
        <p:txBody>
          <a:bodyPr/>
          <a:lstStyle/>
          <a:p>
            <a:pPr algn="ctr"/>
            <a:r>
              <a:rPr lang="en-US" b="1" dirty="0" smtClean="0"/>
              <a:t>END</a:t>
            </a:r>
            <a:endParaRPr lang="en-US" b="1" dirty="0"/>
          </a:p>
        </p:txBody>
      </p:sp>
      <p:sp>
        <p:nvSpPr>
          <p:cNvPr id="3" name="Text Placeholder 2"/>
          <p:cNvSpPr>
            <a:spLocks noGrp="1"/>
          </p:cNvSpPr>
          <p:nvPr>
            <p:ph type="body" sz="half" idx="2"/>
          </p:nvPr>
        </p:nvSpPr>
        <p:spPr>
          <a:xfrm>
            <a:off x="875764" y="2215166"/>
            <a:ext cx="10328856" cy="3482662"/>
          </a:xfrm>
          <a:solidFill>
            <a:schemeClr val="accent2"/>
          </a:solidFill>
        </p:spPr>
        <p:txBody>
          <a:bodyPr>
            <a:normAutofit/>
          </a:bodyPr>
          <a:lstStyle/>
          <a:p>
            <a:pPr algn="ctr"/>
            <a:r>
              <a:rPr lang="en-US" sz="7200" b="1" dirty="0" smtClean="0"/>
              <a:t>THANK YOU</a:t>
            </a:r>
            <a:endParaRPr lang="en-US" sz="7200" b="1" dirty="0"/>
          </a:p>
        </p:txBody>
      </p:sp>
    </p:spTree>
    <p:extLst>
      <p:ext uri="{BB962C8B-B14F-4D97-AF65-F5344CB8AC3E}">
        <p14:creationId xmlns:p14="http://schemas.microsoft.com/office/powerpoint/2010/main" val="3881965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w Cen MT" panose="020B0602020104020603" pitchFamily="34" charset="0"/>
              </a:rPr>
              <a:t>CONCEPT</a:t>
            </a:r>
            <a:endParaRPr lang="en-US" b="1" dirty="0">
              <a:latin typeface="Tw Cen MT" panose="020B0602020104020603" pitchFamily="34" charset="0"/>
            </a:endParaRPr>
          </a:p>
        </p:txBody>
      </p:sp>
      <p:sp>
        <p:nvSpPr>
          <p:cNvPr id="3" name="Content Placeholder 2"/>
          <p:cNvSpPr>
            <a:spLocks noGrp="1"/>
          </p:cNvSpPr>
          <p:nvPr>
            <p:ph sz="half" idx="1"/>
          </p:nvPr>
        </p:nvSpPr>
        <p:spPr>
          <a:xfrm>
            <a:off x="952133" y="1146221"/>
            <a:ext cx="4396339" cy="5110118"/>
          </a:xfrm>
        </p:spPr>
        <p:txBody>
          <a:bodyPr>
            <a:normAutofit lnSpcReduction="10000"/>
          </a:bodyPr>
          <a:lstStyle/>
          <a:p>
            <a:r>
              <a:rPr lang="en-US" dirty="0">
                <a:latin typeface="+mn-lt"/>
              </a:rPr>
              <a:t>The </a:t>
            </a:r>
            <a:r>
              <a:rPr lang="en-US" dirty="0" smtClean="0">
                <a:latin typeface="+mn-lt"/>
              </a:rPr>
              <a:t>Ghana Game Championship </a:t>
            </a:r>
            <a:r>
              <a:rPr lang="en-US" dirty="0">
                <a:latin typeface="+mn-lt"/>
              </a:rPr>
              <a:t>is a television programme that would show case </a:t>
            </a:r>
            <a:r>
              <a:rPr lang="en-US" dirty="0" smtClean="0">
                <a:latin typeface="+mn-lt"/>
              </a:rPr>
              <a:t>games in different communities within the Greater Accra Region by selecting people to play four games (</a:t>
            </a:r>
            <a:r>
              <a:rPr lang="en-US" dirty="0" err="1" smtClean="0">
                <a:latin typeface="+mn-lt"/>
              </a:rPr>
              <a:t>Oware</a:t>
            </a:r>
            <a:r>
              <a:rPr lang="en-US" dirty="0" smtClean="0">
                <a:latin typeface="+mn-lt"/>
              </a:rPr>
              <a:t>, </a:t>
            </a:r>
            <a:r>
              <a:rPr lang="en-US" dirty="0" err="1" smtClean="0">
                <a:latin typeface="+mn-lt"/>
              </a:rPr>
              <a:t>ludo</a:t>
            </a:r>
            <a:r>
              <a:rPr lang="en-US" dirty="0" smtClean="0">
                <a:latin typeface="+mn-lt"/>
              </a:rPr>
              <a:t>, drafts and </a:t>
            </a:r>
            <a:r>
              <a:rPr lang="en-US" smtClean="0">
                <a:latin typeface="+mn-lt"/>
              </a:rPr>
              <a:t>table tennis).</a:t>
            </a:r>
            <a:endParaRPr lang="en-US" dirty="0">
              <a:latin typeface="+mn-lt"/>
            </a:endParaRPr>
          </a:p>
          <a:p>
            <a:r>
              <a:rPr lang="en-US" dirty="0" smtClean="0">
                <a:latin typeface="+mn-lt"/>
              </a:rPr>
              <a:t>The individuals from targeted communities would come together and compete for one trophy.</a:t>
            </a:r>
          </a:p>
          <a:p>
            <a:r>
              <a:rPr lang="en-US" dirty="0" smtClean="0">
                <a:latin typeface="+mn-lt"/>
              </a:rPr>
              <a:t>A winner will emerge after every section and there would be a grand finale that will hunt for the master of the game by bringing all the winners together to play the sections of the game.</a:t>
            </a:r>
          </a:p>
          <a:p>
            <a:endParaRPr lang="en-US" dirty="0">
              <a:latin typeface="+mn-lt"/>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99651" y="1146221"/>
            <a:ext cx="5138298" cy="5114879"/>
          </a:xfrm>
        </p:spPr>
      </p:pic>
    </p:spTree>
    <p:extLst>
      <p:ext uri="{BB962C8B-B14F-4D97-AF65-F5344CB8AC3E}">
        <p14:creationId xmlns:p14="http://schemas.microsoft.com/office/powerpoint/2010/main" val="3877619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862886"/>
            <a:ext cx="3401064" cy="721215"/>
          </a:xfrm>
        </p:spPr>
        <p:txBody>
          <a:bodyPr/>
          <a:lstStyle/>
          <a:p>
            <a:pPr algn="ctr"/>
            <a:r>
              <a:rPr lang="en-US" b="1" dirty="0" smtClean="0">
                <a:latin typeface="Tw Cen MT" panose="020B0602020104020603" pitchFamily="34" charset="0"/>
              </a:rPr>
              <a:t>TARGET AUDIENCE</a:t>
            </a:r>
            <a:endParaRPr lang="en-US" b="1" dirty="0">
              <a:latin typeface="Tw Cen MT" panose="020B0602020104020603" pitchFamily="34" charset="0"/>
            </a:endParaRPr>
          </a:p>
        </p:txBody>
      </p:sp>
      <p:pic>
        <p:nvPicPr>
          <p:cNvPr id="5" name="Content Placeholder 4"/>
          <p:cNvPicPr>
            <a:picLocks noGrp="1" noChangeAspect="1"/>
          </p:cNvPicPr>
          <p:nvPr>
            <p:ph idx="1"/>
          </p:nvPr>
        </p:nvPicPr>
        <p:blipFill>
          <a:blip r:embed="rId2"/>
          <a:stretch>
            <a:fillRect/>
          </a:stretch>
        </p:blipFill>
        <p:spPr>
          <a:xfrm>
            <a:off x="4965029" y="1223492"/>
            <a:ext cx="5195888" cy="5138671"/>
          </a:xfrm>
          <a:prstGeom prst="rect">
            <a:avLst/>
          </a:prstGeom>
        </p:spPr>
      </p:pic>
      <p:sp>
        <p:nvSpPr>
          <p:cNvPr id="4" name="Text Placeholder 3"/>
          <p:cNvSpPr>
            <a:spLocks noGrp="1"/>
          </p:cNvSpPr>
          <p:nvPr>
            <p:ph type="body" sz="half" idx="2"/>
          </p:nvPr>
        </p:nvSpPr>
        <p:spPr>
          <a:xfrm>
            <a:off x="1154954" y="1507012"/>
            <a:ext cx="3810075" cy="4868214"/>
          </a:xfrm>
        </p:spPr>
        <p:txBody>
          <a:bodyPr>
            <a:noAutofit/>
          </a:bodyPr>
          <a:lstStyle/>
          <a:p>
            <a:pPr marL="285750" indent="-285750" algn="just">
              <a:buFont typeface="Wingdings" panose="05000000000000000000" pitchFamily="2" charset="2"/>
              <a:buChar char="Ø"/>
            </a:pPr>
            <a:r>
              <a:rPr lang="en-US" sz="2000" dirty="0" smtClean="0">
                <a:latin typeface="+mn-lt"/>
              </a:rPr>
              <a:t>The target audience are the indigenes within some selected communities of the Greater Accra Region  from 16-50 years.</a:t>
            </a:r>
          </a:p>
          <a:p>
            <a:pPr marL="285750" indent="-285750" algn="just">
              <a:buFont typeface="Wingdings" panose="05000000000000000000" pitchFamily="2" charset="2"/>
              <a:buChar char="Ø"/>
            </a:pPr>
            <a:r>
              <a:rPr lang="en-US" sz="2000" dirty="0" smtClean="0">
                <a:latin typeface="+mn-lt"/>
              </a:rPr>
              <a:t>We believe for the local games to be enjoyed and well passed on, through healthy competition. </a:t>
            </a:r>
          </a:p>
          <a:p>
            <a:pPr marL="285750" indent="-285750" algn="just">
              <a:buFont typeface="Wingdings" panose="05000000000000000000" pitchFamily="2" charset="2"/>
              <a:buChar char="Ø"/>
            </a:pPr>
            <a:r>
              <a:rPr lang="en-US" sz="2000" dirty="0" smtClean="0">
                <a:latin typeface="+mn-lt"/>
              </a:rPr>
              <a:t>They would take the young ones on a ride to the memory lane. It would be enjoyed by all.</a:t>
            </a:r>
            <a:endParaRPr lang="en-US" sz="2000" dirty="0">
              <a:latin typeface="+mn-lt"/>
            </a:endParaRPr>
          </a:p>
        </p:txBody>
      </p:sp>
    </p:spTree>
    <p:extLst>
      <p:ext uri="{BB962C8B-B14F-4D97-AF65-F5344CB8AC3E}">
        <p14:creationId xmlns:p14="http://schemas.microsoft.com/office/powerpoint/2010/main" val="798615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18642"/>
            <a:ext cx="3401064" cy="969484"/>
          </a:xfrm>
        </p:spPr>
        <p:txBody>
          <a:bodyPr/>
          <a:lstStyle/>
          <a:p>
            <a:r>
              <a:rPr lang="en-US" dirty="0" smtClean="0">
                <a:cs typeface="Times New Roman" panose="02020603050405020304" pitchFamily="18" charset="0"/>
              </a:rPr>
              <a:t>SELECTED COMMUNITIES</a:t>
            </a:r>
            <a:endParaRPr lang="en-US" dirty="0">
              <a:cs typeface="Times New Roman" panose="02020603050405020304" pitchFamily="18" charset="0"/>
            </a:endParaRPr>
          </a:p>
        </p:txBody>
      </p:sp>
      <p:sp>
        <p:nvSpPr>
          <p:cNvPr id="3" name="Content Placeholder 2"/>
          <p:cNvSpPr>
            <a:spLocks noGrp="1"/>
          </p:cNvSpPr>
          <p:nvPr>
            <p:ph idx="1"/>
          </p:nvPr>
        </p:nvSpPr>
        <p:spPr>
          <a:xfrm>
            <a:off x="5728394" y="1150833"/>
            <a:ext cx="6463606" cy="4874046"/>
          </a:xfrm>
        </p:spPr>
        <p:txBody>
          <a:bodyPr>
            <a:normAutofit/>
          </a:bodyPr>
          <a:lstStyle/>
          <a:p>
            <a:r>
              <a:rPr lang="en-US" dirty="0" err="1" smtClean="0">
                <a:cs typeface="Times New Roman" panose="02020603050405020304" pitchFamily="18" charset="0"/>
              </a:rPr>
              <a:t>Labadi</a:t>
            </a:r>
            <a:r>
              <a:rPr lang="en-US" dirty="0" smtClean="0">
                <a:cs typeface="Times New Roman" panose="02020603050405020304" pitchFamily="18" charset="0"/>
              </a:rPr>
              <a:t> Roman Park</a:t>
            </a:r>
          </a:p>
          <a:p>
            <a:r>
              <a:rPr lang="en-US" dirty="0" err="1" smtClean="0">
                <a:cs typeface="Times New Roman" panose="02020603050405020304" pitchFamily="18" charset="0"/>
              </a:rPr>
              <a:t>Kasoa</a:t>
            </a:r>
            <a:r>
              <a:rPr lang="en-US" dirty="0" smtClean="0">
                <a:cs typeface="Times New Roman" panose="02020603050405020304" pitchFamily="18" charset="0"/>
              </a:rPr>
              <a:t> Market</a:t>
            </a:r>
          </a:p>
          <a:p>
            <a:r>
              <a:rPr lang="en-US" dirty="0" err="1" smtClean="0">
                <a:cs typeface="Times New Roman" panose="02020603050405020304" pitchFamily="18" charset="0"/>
              </a:rPr>
              <a:t>Madina</a:t>
            </a:r>
            <a:r>
              <a:rPr lang="en-US" dirty="0" smtClean="0">
                <a:cs typeface="Times New Roman" panose="02020603050405020304" pitchFamily="18" charset="0"/>
              </a:rPr>
              <a:t> </a:t>
            </a:r>
            <a:r>
              <a:rPr lang="en-US" dirty="0" err="1" smtClean="0">
                <a:cs typeface="Times New Roman" panose="02020603050405020304" pitchFamily="18" charset="0"/>
              </a:rPr>
              <a:t>Zongo</a:t>
            </a:r>
            <a:endParaRPr lang="en-US" dirty="0" smtClean="0">
              <a:cs typeface="Times New Roman" panose="02020603050405020304" pitchFamily="18" charset="0"/>
            </a:endParaRPr>
          </a:p>
          <a:p>
            <a:r>
              <a:rPr lang="en-US" dirty="0" err="1" smtClean="0">
                <a:cs typeface="Times New Roman" panose="02020603050405020304" pitchFamily="18" charset="0"/>
              </a:rPr>
              <a:t>Teshie</a:t>
            </a:r>
            <a:r>
              <a:rPr lang="en-US" dirty="0" smtClean="0">
                <a:cs typeface="Times New Roman" panose="02020603050405020304" pitchFamily="18" charset="0"/>
              </a:rPr>
              <a:t> Salem Park</a:t>
            </a:r>
          </a:p>
          <a:p>
            <a:r>
              <a:rPr lang="en-US" dirty="0" err="1" smtClean="0">
                <a:cs typeface="Times New Roman" panose="02020603050405020304" pitchFamily="18" charset="0"/>
              </a:rPr>
              <a:t>Korle</a:t>
            </a:r>
            <a:r>
              <a:rPr lang="en-US" dirty="0" smtClean="0">
                <a:cs typeface="Times New Roman" panose="02020603050405020304" pitchFamily="18" charset="0"/>
              </a:rPr>
              <a:t> </a:t>
            </a:r>
            <a:r>
              <a:rPr lang="en-US" dirty="0" err="1" smtClean="0">
                <a:cs typeface="Times New Roman" panose="02020603050405020304" pitchFamily="18" charset="0"/>
              </a:rPr>
              <a:t>Gonno</a:t>
            </a:r>
            <a:r>
              <a:rPr lang="en-US" dirty="0" smtClean="0">
                <a:cs typeface="Times New Roman" panose="02020603050405020304" pitchFamily="18" charset="0"/>
              </a:rPr>
              <a:t> Dr. Bannerman Park</a:t>
            </a:r>
          </a:p>
          <a:p>
            <a:r>
              <a:rPr lang="en-US" dirty="0" smtClean="0">
                <a:cs typeface="Times New Roman" panose="02020603050405020304" pitchFamily="18" charset="0"/>
              </a:rPr>
              <a:t>Banana – Inn</a:t>
            </a:r>
          </a:p>
          <a:p>
            <a:r>
              <a:rPr lang="en-US" dirty="0" err="1" smtClean="0">
                <a:cs typeface="Times New Roman" panose="02020603050405020304" pitchFamily="18" charset="0"/>
              </a:rPr>
              <a:t>Kotobabi</a:t>
            </a:r>
            <a:r>
              <a:rPr lang="en-US" dirty="0" smtClean="0">
                <a:cs typeface="Times New Roman" panose="02020603050405020304" pitchFamily="18" charset="0"/>
              </a:rPr>
              <a:t> </a:t>
            </a:r>
            <a:r>
              <a:rPr lang="en-US" dirty="0" err="1" smtClean="0">
                <a:cs typeface="Times New Roman" panose="02020603050405020304" pitchFamily="18" charset="0"/>
              </a:rPr>
              <a:t>Wembley</a:t>
            </a:r>
            <a:endParaRPr lang="en-US" dirty="0" smtClean="0">
              <a:cs typeface="Times New Roman" panose="02020603050405020304" pitchFamily="18" charset="0"/>
            </a:endParaRPr>
          </a:p>
          <a:p>
            <a:r>
              <a:rPr lang="en-US" dirty="0" err="1" smtClean="0">
                <a:cs typeface="Times New Roman" panose="02020603050405020304" pitchFamily="18" charset="0"/>
              </a:rPr>
              <a:t>Alajo</a:t>
            </a:r>
            <a:r>
              <a:rPr lang="en-US" dirty="0" smtClean="0">
                <a:cs typeface="Times New Roman" panose="02020603050405020304" pitchFamily="18" charset="0"/>
              </a:rPr>
              <a:t> Polo Park</a:t>
            </a:r>
          </a:p>
          <a:p>
            <a:r>
              <a:rPr lang="en-US" dirty="0" err="1" smtClean="0">
                <a:cs typeface="Times New Roman" panose="02020603050405020304" pitchFamily="18" charset="0"/>
              </a:rPr>
              <a:t>Nyaneba</a:t>
            </a:r>
            <a:r>
              <a:rPr lang="en-US" dirty="0" smtClean="0">
                <a:cs typeface="Times New Roman" panose="02020603050405020304" pitchFamily="18" charset="0"/>
              </a:rPr>
              <a:t> Methodist</a:t>
            </a:r>
          </a:p>
          <a:p>
            <a:r>
              <a:rPr lang="en-US" dirty="0" smtClean="0">
                <a:cs typeface="Times New Roman" panose="02020603050405020304" pitchFamily="18" charset="0"/>
              </a:rPr>
              <a:t>Jamestown </a:t>
            </a:r>
            <a:r>
              <a:rPr lang="en-US" dirty="0" err="1" smtClean="0">
                <a:cs typeface="Times New Roman" panose="02020603050405020304" pitchFamily="18" charset="0"/>
              </a:rPr>
              <a:t>Mantse</a:t>
            </a:r>
            <a:r>
              <a:rPr lang="en-US" dirty="0">
                <a:cs typeface="Times New Roman" panose="02020603050405020304" pitchFamily="18" charset="0"/>
              </a:rPr>
              <a:t> </a:t>
            </a:r>
            <a:r>
              <a:rPr lang="en-US" dirty="0" err="1" smtClean="0">
                <a:cs typeface="Times New Roman" panose="02020603050405020304" pitchFamily="18" charset="0"/>
              </a:rPr>
              <a:t>Agbona</a:t>
            </a:r>
            <a:endParaRPr lang="en-US" dirty="0">
              <a:cs typeface="Times New Roman" panose="02020603050405020304" pitchFamily="18" charset="0"/>
            </a:endParaRPr>
          </a:p>
        </p:txBody>
      </p:sp>
      <p:sp>
        <p:nvSpPr>
          <p:cNvPr id="4" name="Text Placeholder 3"/>
          <p:cNvSpPr>
            <a:spLocks noGrp="1"/>
          </p:cNvSpPr>
          <p:nvPr>
            <p:ph type="body" sz="half" idx="2"/>
          </p:nvPr>
        </p:nvSpPr>
        <p:spPr>
          <a:xfrm>
            <a:off x="429658" y="1388126"/>
            <a:ext cx="4489915" cy="5321146"/>
          </a:xfrm>
        </p:spPr>
        <p:txBody>
          <a:bodyPr>
            <a:normAutofit/>
          </a:bodyPr>
          <a:lstStyle/>
          <a:p>
            <a:r>
              <a:rPr lang="en-US" sz="1800" dirty="0" smtClean="0">
                <a:cs typeface="Times New Roman" panose="02020603050405020304" pitchFamily="18" charset="0"/>
              </a:rPr>
              <a:t>The communities have been selected as part of the set up of the Ghana Game Championship to choose communities from the Greater Accra Region for its maiden edition. </a:t>
            </a:r>
          </a:p>
          <a:p>
            <a:r>
              <a:rPr lang="en-US" sz="1800" dirty="0" smtClean="0">
                <a:cs typeface="Times New Roman" panose="02020603050405020304" pitchFamily="18" charset="0"/>
              </a:rPr>
              <a:t>The selected communities are made of indigenous people who are familiar with, and enjoy those games. The mission is to find those who are best at it. For bragging rights and a title.</a:t>
            </a:r>
            <a:endParaRPr lang="en-US" sz="1800" dirty="0">
              <a:cs typeface="Times New Roman" panose="02020603050405020304" pitchFamily="18" charset="0"/>
            </a:endParaRPr>
          </a:p>
        </p:txBody>
      </p:sp>
    </p:spTree>
    <p:extLst>
      <p:ext uri="{BB962C8B-B14F-4D97-AF65-F5344CB8AC3E}">
        <p14:creationId xmlns:p14="http://schemas.microsoft.com/office/powerpoint/2010/main" val="735354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SELECTION PROCESS</a:t>
            </a:r>
            <a:endParaRPr lang="en-US" b="1" dirty="0"/>
          </a:p>
        </p:txBody>
      </p:sp>
      <p:sp>
        <p:nvSpPr>
          <p:cNvPr id="3" name="Content Placeholder 2"/>
          <p:cNvSpPr>
            <a:spLocks noGrp="1"/>
          </p:cNvSpPr>
          <p:nvPr>
            <p:ph idx="1"/>
          </p:nvPr>
        </p:nvSpPr>
        <p:spPr>
          <a:xfrm>
            <a:off x="1103312" y="1584102"/>
            <a:ext cx="8946541" cy="4664298"/>
          </a:xfrm>
        </p:spPr>
        <p:txBody>
          <a:bodyPr>
            <a:normAutofit/>
          </a:bodyPr>
          <a:lstStyle/>
          <a:p>
            <a:pPr>
              <a:buFont typeface="Wingdings" panose="05000000000000000000" pitchFamily="2" charset="2"/>
              <a:buChar char="Ø"/>
            </a:pPr>
            <a:r>
              <a:rPr lang="en-US" dirty="0" smtClean="0"/>
              <a:t>Indigenes interested in the game would be required to pick up registration forms at the cost of 5ghc per form</a:t>
            </a:r>
            <a:r>
              <a:rPr lang="en-US" dirty="0" smtClean="0"/>
              <a:t>.</a:t>
            </a:r>
          </a:p>
          <a:p>
            <a:pPr>
              <a:buFont typeface="Wingdings" panose="05000000000000000000" pitchFamily="2" charset="2"/>
              <a:buChar char="Ø"/>
            </a:pPr>
            <a:r>
              <a:rPr lang="en-US" dirty="0" smtClean="0"/>
              <a:t>A day will be picked to wrap up the </a:t>
            </a:r>
            <a:r>
              <a:rPr lang="en-US" smtClean="0"/>
              <a:t>registration process.</a:t>
            </a:r>
            <a:endParaRPr lang="en-US" dirty="0" smtClean="0"/>
          </a:p>
          <a:p>
            <a:r>
              <a:rPr lang="en-US" dirty="0" smtClean="0"/>
              <a:t>Participants who win each game shall be  sustained for the next level.</a:t>
            </a:r>
          </a:p>
          <a:p>
            <a:r>
              <a:rPr lang="en-US" dirty="0" smtClean="0"/>
              <a:t>The master of the game will be determined on the grand finale. This will done by putting together winners from the previous week’s games for them to play.</a:t>
            </a:r>
            <a:endParaRPr lang="en-US" dirty="0"/>
          </a:p>
        </p:txBody>
      </p:sp>
    </p:spTree>
    <p:extLst>
      <p:ext uri="{BB962C8B-B14F-4D97-AF65-F5344CB8AC3E}">
        <p14:creationId xmlns:p14="http://schemas.microsoft.com/office/powerpoint/2010/main" val="354128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HOW THE GAMES WILL BE PLAYED</a:t>
            </a:r>
            <a:endParaRPr lang="en-US" b="1" dirty="0"/>
          </a:p>
        </p:txBody>
      </p:sp>
      <p:sp>
        <p:nvSpPr>
          <p:cNvPr id="3" name="Content Placeholder 2"/>
          <p:cNvSpPr>
            <a:spLocks noGrp="1"/>
          </p:cNvSpPr>
          <p:nvPr>
            <p:ph sz="half" idx="1"/>
          </p:nvPr>
        </p:nvSpPr>
        <p:spPr/>
        <p:txBody>
          <a:bodyPr/>
          <a:lstStyle/>
          <a:p>
            <a:r>
              <a:rPr lang="en-US" dirty="0" err="1" smtClean="0"/>
              <a:t>Oware</a:t>
            </a:r>
            <a:r>
              <a:rPr lang="en-US" dirty="0" smtClean="0"/>
              <a:t>, drafts and </a:t>
            </a:r>
            <a:r>
              <a:rPr lang="en-US" dirty="0" err="1" smtClean="0"/>
              <a:t>ludo</a:t>
            </a:r>
            <a:r>
              <a:rPr lang="en-US" dirty="0" smtClean="0"/>
              <a:t> will be based on knock out.</a:t>
            </a:r>
            <a:endParaRPr lang="en-US" dirty="0"/>
          </a:p>
          <a:p>
            <a:r>
              <a:rPr lang="en-US" dirty="0" smtClean="0"/>
              <a:t>Table tennis will be an “all play all” game depending on the number</a:t>
            </a:r>
          </a:p>
          <a:p>
            <a:r>
              <a:rPr lang="en-US" dirty="0" smtClean="0"/>
              <a:t>Winners emerging from all the communities will converge on the day of the  grand finale to battle it out.</a:t>
            </a:r>
          </a:p>
          <a:p>
            <a:r>
              <a:rPr lang="en-US" dirty="0" smtClean="0"/>
              <a:t>There would be four winners after the competition.</a:t>
            </a:r>
          </a:p>
          <a:p>
            <a:endParaRPr lang="en-US" dirty="0" smtClean="0"/>
          </a:p>
        </p:txBody>
      </p:sp>
      <p:pic>
        <p:nvPicPr>
          <p:cNvPr id="5" name="Content Placeholder 4"/>
          <p:cNvPicPr>
            <a:picLocks noGrp="1" noChangeAspect="1"/>
          </p:cNvPicPr>
          <p:nvPr>
            <p:ph sz="half" idx="2"/>
          </p:nvPr>
        </p:nvPicPr>
        <p:blipFill>
          <a:blip r:embed="rId2"/>
          <a:stretch>
            <a:fillRect/>
          </a:stretch>
        </p:blipFill>
        <p:spPr>
          <a:xfrm>
            <a:off x="5629619" y="1344058"/>
            <a:ext cx="4737253" cy="4770303"/>
          </a:xfrm>
          <a:prstGeom prst="rect">
            <a:avLst/>
          </a:prstGeom>
        </p:spPr>
      </p:pic>
    </p:spTree>
    <p:extLst>
      <p:ext uri="{BB962C8B-B14F-4D97-AF65-F5344CB8AC3E}">
        <p14:creationId xmlns:p14="http://schemas.microsoft.com/office/powerpoint/2010/main" val="3269010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w Cen MT" panose="020B0602020104020603" pitchFamily="34" charset="0"/>
              </a:rPr>
              <a:t>OBJECTIVES</a:t>
            </a:r>
            <a:endParaRPr lang="en-US" b="1" dirty="0">
              <a:latin typeface="Tw Cen MT" panose="020B0602020104020603" pitchFamily="34" charset="0"/>
            </a:endParaRPr>
          </a:p>
        </p:txBody>
      </p:sp>
      <p:sp>
        <p:nvSpPr>
          <p:cNvPr id="3" name="Content Placeholder 2"/>
          <p:cNvSpPr>
            <a:spLocks noGrp="1"/>
          </p:cNvSpPr>
          <p:nvPr>
            <p:ph idx="1"/>
          </p:nvPr>
        </p:nvSpPr>
        <p:spPr/>
        <p:txBody>
          <a:bodyPr/>
          <a:lstStyle/>
          <a:p>
            <a:r>
              <a:rPr lang="en-US" sz="3200" dirty="0" smtClean="0">
                <a:latin typeface="+mn-lt"/>
              </a:rPr>
              <a:t>The Ghanaian game show will foster unity among indigenes and familiarization through interaction.</a:t>
            </a:r>
          </a:p>
          <a:p>
            <a:r>
              <a:rPr lang="en-US" sz="3200" dirty="0" smtClean="0">
                <a:latin typeface="+mn-lt"/>
              </a:rPr>
              <a:t>To preserve the Ghanaian game culture.</a:t>
            </a:r>
          </a:p>
          <a:p>
            <a:pPr marL="0" indent="0">
              <a:buNone/>
            </a:pPr>
            <a:endParaRPr lang="en-US" sz="3200" dirty="0" smtClean="0">
              <a:latin typeface="+mn-lt"/>
            </a:endParaRPr>
          </a:p>
          <a:p>
            <a:endParaRPr lang="en-US" dirty="0" smtClean="0">
              <a:latin typeface="+mn-lt"/>
            </a:endParaRPr>
          </a:p>
          <a:p>
            <a:endParaRPr lang="en-US" dirty="0" smtClean="0">
              <a:latin typeface="+mn-lt"/>
            </a:endParaRPr>
          </a:p>
          <a:p>
            <a:endParaRPr lang="en-US" dirty="0" smtClean="0">
              <a:latin typeface="+mn-lt"/>
            </a:endParaRPr>
          </a:p>
          <a:p>
            <a:endParaRPr lang="en-US" dirty="0" smtClean="0">
              <a:latin typeface="+mn-lt"/>
            </a:endParaRPr>
          </a:p>
          <a:p>
            <a:endParaRPr lang="en-US" dirty="0">
              <a:latin typeface="+mn-lt"/>
            </a:endParaRPr>
          </a:p>
        </p:txBody>
      </p:sp>
    </p:spTree>
    <p:extLst>
      <p:ext uri="{BB962C8B-B14F-4D97-AF65-F5344CB8AC3E}">
        <p14:creationId xmlns:p14="http://schemas.microsoft.com/office/powerpoint/2010/main" val="202930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59854"/>
            <a:ext cx="3401064" cy="1030309"/>
          </a:xfrm>
        </p:spPr>
        <p:txBody>
          <a:bodyPr/>
          <a:lstStyle/>
          <a:p>
            <a:pPr algn="ctr"/>
            <a:r>
              <a:rPr lang="en-US" b="1" dirty="0" smtClean="0"/>
              <a:t>DAY, TIME AND DURATION</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4616" y="1725770"/>
            <a:ext cx="2714110" cy="4324868"/>
          </a:xfrm>
        </p:spPr>
      </p:pic>
      <p:sp>
        <p:nvSpPr>
          <p:cNvPr id="4" name="Text Placeholder 3"/>
          <p:cNvSpPr>
            <a:spLocks noGrp="1"/>
          </p:cNvSpPr>
          <p:nvPr>
            <p:ph type="body" sz="half" idx="2"/>
          </p:nvPr>
        </p:nvSpPr>
        <p:spPr>
          <a:xfrm>
            <a:off x="1154954" y="1700012"/>
            <a:ext cx="3629662" cy="4324868"/>
          </a:xfrm>
        </p:spPr>
        <p:txBody>
          <a:bodyPr>
            <a:normAutofit/>
          </a:bodyPr>
          <a:lstStyle/>
          <a:p>
            <a:pPr marL="285750" indent="-285750">
              <a:buFont typeface="Wingdings" panose="05000000000000000000" pitchFamily="2" charset="2"/>
              <a:buChar char="Ø"/>
            </a:pPr>
            <a:endParaRPr lang="en-US" sz="2400" dirty="0" smtClean="0">
              <a:latin typeface="+mn-lt"/>
            </a:endParaRPr>
          </a:p>
          <a:p>
            <a:pPr marL="285750" indent="-285750">
              <a:buFont typeface="Wingdings" panose="05000000000000000000" pitchFamily="2" charset="2"/>
              <a:buChar char="Ø"/>
            </a:pPr>
            <a:r>
              <a:rPr lang="en-US" sz="2400" dirty="0" smtClean="0">
                <a:latin typeface="+mn-lt"/>
              </a:rPr>
              <a:t>The programme will run every Saturday for 3 months.</a:t>
            </a:r>
          </a:p>
          <a:p>
            <a:pPr marL="285750" indent="-285750">
              <a:buFont typeface="Wingdings" panose="05000000000000000000" pitchFamily="2" charset="2"/>
              <a:buChar char="Ø"/>
            </a:pPr>
            <a:r>
              <a:rPr lang="en-US" sz="2400" dirty="0" smtClean="0">
                <a:latin typeface="+mn-lt"/>
              </a:rPr>
              <a:t>The proposed time is from 10:00am to 4:00pm.</a:t>
            </a:r>
          </a:p>
          <a:p>
            <a:pPr marL="285750" indent="-285750">
              <a:buFont typeface="Wingdings" panose="05000000000000000000" pitchFamily="2" charset="2"/>
              <a:buChar char="Ø"/>
            </a:pPr>
            <a:endParaRPr lang="en-US" sz="2400" dirty="0">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726" y="1700012"/>
            <a:ext cx="2688463" cy="4324868"/>
          </a:xfrm>
          <a:prstGeom prst="rect">
            <a:avLst/>
          </a:prstGeom>
        </p:spPr>
      </p:pic>
    </p:spTree>
    <p:extLst>
      <p:ext uri="{BB962C8B-B14F-4D97-AF65-F5344CB8AC3E}">
        <p14:creationId xmlns:p14="http://schemas.microsoft.com/office/powerpoint/2010/main" val="1994875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Tw Cen MT" panose="020B0602020104020603" pitchFamily="34" charset="0"/>
              </a:rPr>
              <a:t>THE GAME’S SETTING</a:t>
            </a:r>
            <a:endParaRPr lang="en-US" b="1" dirty="0">
              <a:latin typeface="Tw Cen MT" panose="020B0602020104020603" pitchFamily="34" charset="0"/>
            </a:endParaRPr>
          </a:p>
        </p:txBody>
      </p:sp>
      <p:sp>
        <p:nvSpPr>
          <p:cNvPr id="3" name="Text Placeholder 2"/>
          <p:cNvSpPr>
            <a:spLocks noGrp="1"/>
          </p:cNvSpPr>
          <p:nvPr>
            <p:ph type="body" idx="1"/>
          </p:nvPr>
        </p:nvSpPr>
        <p:spPr/>
        <p:txBody>
          <a:bodyPr/>
          <a:lstStyle/>
          <a:p>
            <a:pPr algn="ctr"/>
            <a:r>
              <a:rPr lang="en-US" b="1" dirty="0" smtClean="0">
                <a:latin typeface="Tw Cen MT" panose="020B0602020104020603" pitchFamily="34" charset="0"/>
              </a:rPr>
              <a:t>LOCATION</a:t>
            </a:r>
            <a:endParaRPr lang="en-US" b="1" dirty="0">
              <a:latin typeface="Tw Cen MT" panose="020B0602020104020603" pitchFamily="34" charset="0"/>
            </a:endParaRPr>
          </a:p>
        </p:txBody>
      </p:sp>
      <p:sp>
        <p:nvSpPr>
          <p:cNvPr id="4" name="Text Placeholder 3"/>
          <p:cNvSpPr>
            <a:spLocks noGrp="1"/>
          </p:cNvSpPr>
          <p:nvPr>
            <p:ph type="body" sz="half" idx="15"/>
          </p:nvPr>
        </p:nvSpPr>
        <p:spPr/>
        <p:txBody>
          <a:bodyPr>
            <a:normAutofit/>
          </a:bodyPr>
          <a:lstStyle/>
          <a:p>
            <a:pPr marL="285750" indent="-285750" algn="just">
              <a:buFont typeface="Wingdings" panose="05000000000000000000" pitchFamily="2" charset="2"/>
              <a:buChar char="Ø"/>
            </a:pPr>
            <a:r>
              <a:rPr lang="en-US" sz="2000" dirty="0" smtClean="0">
                <a:latin typeface="+mn-lt"/>
              </a:rPr>
              <a:t>The location for the games would be the communities mentioned in the </a:t>
            </a:r>
            <a:r>
              <a:rPr lang="en-US" sz="2000" dirty="0" err="1" smtClean="0">
                <a:latin typeface="+mn-lt"/>
              </a:rPr>
              <a:t>baove</a:t>
            </a:r>
            <a:r>
              <a:rPr lang="en-US" sz="2000" dirty="0" smtClean="0">
                <a:latin typeface="+mn-lt"/>
              </a:rPr>
              <a:t> slide.</a:t>
            </a:r>
          </a:p>
        </p:txBody>
      </p:sp>
      <p:sp>
        <p:nvSpPr>
          <p:cNvPr id="7" name="Text Placeholder 6"/>
          <p:cNvSpPr>
            <a:spLocks noGrp="1"/>
          </p:cNvSpPr>
          <p:nvPr>
            <p:ph type="body" sz="quarter" idx="13"/>
          </p:nvPr>
        </p:nvSpPr>
        <p:spPr/>
        <p:txBody>
          <a:bodyPr/>
          <a:lstStyle/>
          <a:p>
            <a:pPr algn="ctr"/>
            <a:r>
              <a:rPr lang="en-US" b="1" dirty="0" smtClean="0">
                <a:latin typeface="Tw Cen MT" panose="020B0602020104020603" pitchFamily="34" charset="0"/>
              </a:rPr>
              <a:t>SET UP</a:t>
            </a:r>
            <a:endParaRPr lang="en-US" b="1" dirty="0">
              <a:latin typeface="Tw Cen MT" panose="020B0602020104020603" pitchFamily="34" charset="0"/>
            </a:endParaRPr>
          </a:p>
        </p:txBody>
      </p:sp>
      <p:sp>
        <p:nvSpPr>
          <p:cNvPr id="8" name="Text Placeholder 7"/>
          <p:cNvSpPr>
            <a:spLocks noGrp="1"/>
          </p:cNvSpPr>
          <p:nvPr>
            <p:ph type="body" sz="half" idx="17"/>
          </p:nvPr>
        </p:nvSpPr>
        <p:spPr/>
        <p:txBody>
          <a:bodyPr>
            <a:normAutofit/>
          </a:bodyPr>
          <a:lstStyle/>
          <a:p>
            <a:pPr marL="285750" indent="-285750" algn="just">
              <a:buFont typeface="Wingdings" panose="05000000000000000000" pitchFamily="2" charset="2"/>
              <a:buChar char="Ø"/>
            </a:pPr>
            <a:r>
              <a:rPr lang="en-US" sz="2000" dirty="0" smtClean="0">
                <a:latin typeface="+mn-lt"/>
              </a:rPr>
              <a:t>A logo should be designed for the Ghanaian game show.</a:t>
            </a:r>
          </a:p>
          <a:p>
            <a:pPr marL="285750" indent="-285750" algn="just">
              <a:buFont typeface="Wingdings" panose="05000000000000000000" pitchFamily="2" charset="2"/>
              <a:buChar char="Ø"/>
            </a:pPr>
            <a:r>
              <a:rPr lang="en-US" sz="2000" dirty="0" smtClean="0">
                <a:latin typeface="+mn-lt"/>
              </a:rPr>
              <a:t>A </a:t>
            </a:r>
            <a:r>
              <a:rPr lang="en-US" sz="2000" dirty="0" err="1" smtClean="0">
                <a:latin typeface="+mn-lt"/>
              </a:rPr>
              <a:t>kente</a:t>
            </a:r>
            <a:r>
              <a:rPr lang="en-US" sz="2000" dirty="0" smtClean="0">
                <a:latin typeface="+mn-lt"/>
              </a:rPr>
              <a:t> should be used for a pull-up banners which will be erected at the location for easy identification.</a:t>
            </a:r>
          </a:p>
          <a:p>
            <a:pPr marL="285750" indent="-285750">
              <a:buFont typeface="Wingdings" panose="05000000000000000000" pitchFamily="2" charset="2"/>
              <a:buChar char="Ø"/>
            </a:pPr>
            <a:endParaRPr lang="en-US" sz="1800" dirty="0" smtClean="0">
              <a:latin typeface="Tw Cen MT" panose="020B0602020104020603"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835" y="2413770"/>
            <a:ext cx="3281273" cy="2995000"/>
          </a:xfrm>
          <a:prstGeom prst="rect">
            <a:avLst/>
          </a:prstGeom>
        </p:spPr>
      </p:pic>
    </p:spTree>
    <p:extLst>
      <p:ext uri="{BB962C8B-B14F-4D97-AF65-F5344CB8AC3E}">
        <p14:creationId xmlns:p14="http://schemas.microsoft.com/office/powerpoint/2010/main" val="42542698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2772</TotalTime>
  <Words>720</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Century Gothic</vt:lpstr>
      <vt:lpstr>Times New Roman</vt:lpstr>
      <vt:lpstr>Tw Cen MT</vt:lpstr>
      <vt:lpstr>Wingdings</vt:lpstr>
      <vt:lpstr>Wingdings 3</vt:lpstr>
      <vt:lpstr>Ion</vt:lpstr>
      <vt:lpstr>THE GHANA GAME CHAMPIONSHIP</vt:lpstr>
      <vt:lpstr>CONCEPT</vt:lpstr>
      <vt:lpstr>TARGET AUDIENCE</vt:lpstr>
      <vt:lpstr>SELECTED COMMUNITIES</vt:lpstr>
      <vt:lpstr>SELECTION PROCESS</vt:lpstr>
      <vt:lpstr>HOW THE GAMES WILL BE PLAYED</vt:lpstr>
      <vt:lpstr>OBJECTIVES</vt:lpstr>
      <vt:lpstr>DAY, TIME AND DURATION</vt:lpstr>
      <vt:lpstr>THE GAME’S SETTING</vt:lpstr>
      <vt:lpstr>AWARENESS CREATION</vt:lpstr>
      <vt:lpstr>SPONSORS</vt:lpstr>
      <vt:lpstr>CONCLUSION</vt:lpstr>
      <vt:lpstr>END</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GHANAIAN GAME SHOW</dc:title>
  <dc:creator>EYRAM</dc:creator>
  <cp:lastModifiedBy>EYRAM</cp:lastModifiedBy>
  <cp:revision>142</cp:revision>
  <dcterms:created xsi:type="dcterms:W3CDTF">2018-06-14T17:55:01Z</dcterms:created>
  <dcterms:modified xsi:type="dcterms:W3CDTF">2018-06-29T17:15:09Z</dcterms:modified>
</cp:coreProperties>
</file>